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80264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93388"/>
            <a:ext cx="8636000" cy="17204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8293"/>
            <a:ext cx="7112000" cy="20511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21430"/>
            <a:ext cx="2286000" cy="6848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21430"/>
            <a:ext cx="6688667" cy="6848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157707"/>
            <a:ext cx="8636000" cy="15941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401932"/>
            <a:ext cx="8636000" cy="17557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72828"/>
            <a:ext cx="4487333" cy="5297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72828"/>
            <a:ext cx="4487333" cy="52970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96651"/>
            <a:ext cx="4489098" cy="7487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45409"/>
            <a:ext cx="4489098" cy="46244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96651"/>
            <a:ext cx="4490861" cy="7487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45409"/>
            <a:ext cx="4490861" cy="46244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19570"/>
            <a:ext cx="3342570" cy="13600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19571"/>
            <a:ext cx="5679722" cy="6850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679600"/>
            <a:ext cx="3342570" cy="54902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618480"/>
            <a:ext cx="6096000" cy="6632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17174"/>
            <a:ext cx="6096000" cy="4815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281773"/>
            <a:ext cx="6096000" cy="94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21428"/>
            <a:ext cx="9144000" cy="1337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2828"/>
            <a:ext cx="9144000" cy="5297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439286"/>
            <a:ext cx="2370667" cy="427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EAF8-D1D0-4DDE-8EFA-E112140A1AFC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439286"/>
            <a:ext cx="3217333" cy="427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439286"/>
            <a:ext cx="2370667" cy="427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A49B-F676-4DFE-BF54-DB21E9372E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723900"/>
            <a:ext cx="52324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Algebra Comprehensive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September 16,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 B day!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CA8B3S6F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13400" y="3657600"/>
            <a:ext cx="3403600" cy="2387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73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7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" y="1143000"/>
            <a:ext cx="1968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A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3200" y="1143000"/>
            <a:ext cx="1968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2x + y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65300"/>
            <a:ext cx="19431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B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1765300"/>
            <a:ext cx="19431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x + 2y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900" y="2374900"/>
            <a:ext cx="2095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C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9700" y="2374900"/>
            <a:ext cx="2095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3x - 3y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300" y="3022600"/>
            <a:ext cx="2679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D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5100" y="3022600"/>
            <a:ext cx="2679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2(x + y) - 1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pic>
        <p:nvPicPr>
          <p:cNvPr id="11" name="Picture 10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00" y="203200"/>
            <a:ext cx="4521200" cy="698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393700"/>
            <a:ext cx="73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8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0" y="1028700"/>
            <a:ext cx="2654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A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400" y="1028700"/>
            <a:ext cx="2654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-15 – 6x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1651000"/>
            <a:ext cx="2578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B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500" y="1651000"/>
            <a:ext cx="25781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6x – 15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200" y="2247900"/>
            <a:ext cx="2628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C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2247900"/>
            <a:ext cx="26289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6x + 15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100" y="2870200"/>
            <a:ext cx="2476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D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4900" y="2870200"/>
            <a:ext cx="24765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System - 24"/>
              </a:rPr>
              <a:t>-8 – 5x</a:t>
            </a:r>
            <a:endParaRPr lang="en-US">
              <a:solidFill>
                <a:srgbClr val="000000"/>
              </a:solidFill>
              <a:latin typeface="System - 24"/>
            </a:endParaRPr>
          </a:p>
        </p:txBody>
      </p:sp>
      <p:pic>
        <p:nvPicPr>
          <p:cNvPr id="11" name="Picture 10" descr="clipboard(3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00" y="406400"/>
            <a:ext cx="8801100" cy="292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73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9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" y="1574800"/>
            <a:ext cx="31877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A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900" y="1574800"/>
            <a:ext cx="31877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7x – 3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25700"/>
            <a:ext cx="35687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B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300" y="2425700"/>
            <a:ext cx="35687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14x – 6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" y="3340100"/>
            <a:ext cx="4432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C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5500" y="3340100"/>
            <a:ext cx="4432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10x</a:t>
            </a:r>
            <a:r>
              <a:rPr lang="en-US" sz="1000" baseline="70000" smtClean="0">
                <a:solidFill>
                  <a:srgbClr val="000000"/>
                </a:solidFill>
                <a:latin typeface="Algerian - 36"/>
              </a:rPr>
              <a:t>2</a:t>
            </a:r>
            <a:r>
              <a:rPr lang="en-US" sz="2700" smtClean="0">
                <a:solidFill>
                  <a:srgbClr val="000000"/>
                </a:solidFill>
                <a:latin typeface="System - 36"/>
              </a:rPr>
              <a:t> −14x +2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91000"/>
            <a:ext cx="3670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D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400" y="4191000"/>
            <a:ext cx="3670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System - 36"/>
              </a:rPr>
              <a:t>10x</a:t>
            </a:r>
            <a:r>
              <a:rPr lang="en-US" sz="1000" baseline="70000" smtClean="0">
                <a:solidFill>
                  <a:srgbClr val="000000"/>
                </a:solidFill>
                <a:latin typeface="Algerian - 36"/>
              </a:rPr>
              <a:t>2</a:t>
            </a:r>
            <a:r>
              <a:rPr lang="en-US" sz="2700" smtClean="0">
                <a:solidFill>
                  <a:srgbClr val="000000"/>
                </a:solidFill>
                <a:latin typeface="System - 36"/>
              </a:rPr>
              <a:t> + 2</a:t>
            </a:r>
            <a:endParaRPr lang="en-US" sz="2700">
              <a:solidFill>
                <a:srgbClr val="000000"/>
              </a:solidFill>
              <a:latin typeface="System - 36"/>
            </a:endParaRPr>
          </a:p>
        </p:txBody>
      </p:sp>
      <p:pic>
        <p:nvPicPr>
          <p:cNvPr id="11" name="Picture 10" descr="clipboard(4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500" y="266700"/>
            <a:ext cx="4114800" cy="222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 descr="clipboard(5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8500" y="368300"/>
            <a:ext cx="3581400" cy="330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838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10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pic>
        <p:nvPicPr>
          <p:cNvPr id="3" name="Picture 2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2200" y="355600"/>
            <a:ext cx="1600200" cy="393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0" y="393700"/>
            <a:ext cx="18796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smtClean="0">
                <a:solidFill>
                  <a:srgbClr val="0000FF"/>
                </a:solidFill>
                <a:latin typeface="Comic Sans MS - 16"/>
              </a:rPr>
              <a:t>Solve when n = 3</a:t>
            </a:r>
            <a:endParaRPr lang="en-US" sz="1200">
              <a:solidFill>
                <a:srgbClr val="0000FF"/>
              </a:solidFill>
              <a:latin typeface="Comic Sans MS - 16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44500"/>
            <a:ext cx="4140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WEEKLY TEST!!!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CA2YAG1W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2950" y="1892300"/>
            <a:ext cx="3798442" cy="285254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NBK-3036-1716454.png"/>
          <p:cNvPicPr>
            <a:picLocks/>
          </p:cNvPicPr>
          <p:nvPr/>
        </p:nvPicPr>
        <p:blipFill>
          <a:blip r:embed="rId4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0199" y="2326063"/>
            <a:ext cx="416116" cy="5073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46100"/>
            <a:ext cx="4343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 HOMEWORK!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CAGRG4CI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600" y="1873250"/>
            <a:ext cx="3692525" cy="358076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419100"/>
            <a:ext cx="2667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Warm-up:</a:t>
            </a: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imagesCA57V1SH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8300" y="495300"/>
            <a:ext cx="3503548" cy="17440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482600" y="2755900"/>
            <a:ext cx="9017000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1.What would the next two terms in the sequence look like?</a:t>
            </a: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2.  Create a function table for terms 1-6</a:t>
            </a: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endParaRPr lang="en-US" smtClean="0">
              <a:solidFill>
                <a:srgbClr val="0000FF"/>
              </a:solidFill>
              <a:latin typeface="Comic Sans MS - 24"/>
            </a:endParaRPr>
          </a:p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3. Write an expression to find the n</a:t>
            </a:r>
            <a:r>
              <a:rPr lang="en-US" sz="1200" baseline="70000" smtClean="0">
                <a:solidFill>
                  <a:srgbClr val="0000FF"/>
                </a:solidFill>
                <a:latin typeface="Comic Sans MS - 24"/>
              </a:rPr>
              <a:t>th</a:t>
            </a:r>
            <a:r>
              <a:rPr lang="en-US" smtClean="0">
                <a:solidFill>
                  <a:srgbClr val="0000FF"/>
                </a:solidFill>
                <a:latin typeface="Comic Sans MS - 24"/>
              </a:rPr>
              <a:t> term.  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Area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" y="2717926"/>
            <a:ext cx="10058400" cy="490346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 descr="BlueTitleBar(1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800" y="215900"/>
            <a:ext cx="10058400" cy="26026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219200" y="812800"/>
            <a:ext cx="9017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FFFFFF"/>
                </a:solidFill>
                <a:latin typeface="Arial - 26"/>
              </a:rPr>
              <a:t>Weekly Quiz Review</a:t>
            </a:r>
            <a:endParaRPr lang="en-US" sz="1900">
              <a:solidFill>
                <a:srgbClr val="FFFFFF"/>
              </a:solidFill>
              <a:latin typeface="Arial - 2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987800"/>
            <a:ext cx="1854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8B"/>
                </a:solidFill>
                <a:latin typeface="Arial - 26"/>
              </a:rPr>
              <a:t>Grade:</a:t>
            </a:r>
            <a:endParaRPr lang="en-US" sz="1900">
              <a:solidFill>
                <a:srgbClr val="00008B"/>
              </a:solidFill>
              <a:latin typeface="Arial - 26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6500" y="3987800"/>
            <a:ext cx="8128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C13F00"/>
                </a:solidFill>
                <a:latin typeface="Arial - 26"/>
              </a:rPr>
              <a:t>8</a:t>
            </a:r>
            <a:endParaRPr lang="en-US" sz="1900">
              <a:solidFill>
                <a:srgbClr val="C13F00"/>
              </a:solidFill>
              <a:latin typeface="Arial - 26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9100" y="4622800"/>
            <a:ext cx="2057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8B"/>
                </a:solidFill>
                <a:latin typeface="Arial - 26"/>
              </a:rPr>
              <a:t>Subject:</a:t>
            </a:r>
            <a:endParaRPr lang="en-US" sz="1900">
              <a:solidFill>
                <a:srgbClr val="00008B"/>
              </a:solidFill>
              <a:latin typeface="Arial - 2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16500" y="4610100"/>
            <a:ext cx="4699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C13F00"/>
                </a:solidFill>
                <a:latin typeface="Arial - 26"/>
              </a:rPr>
              <a:t>Algebra Comprehensive</a:t>
            </a:r>
            <a:endParaRPr lang="en-US" sz="1900">
              <a:solidFill>
                <a:srgbClr val="C13F00"/>
              </a:solidFill>
              <a:latin typeface="Arial - 26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6800" y="5245100"/>
            <a:ext cx="1498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8B"/>
                </a:solidFill>
                <a:latin typeface="Arial - 26"/>
              </a:rPr>
              <a:t>Date:</a:t>
            </a:r>
            <a:endParaRPr lang="en-US" sz="1900">
              <a:solidFill>
                <a:srgbClr val="00008B"/>
              </a:solidFill>
              <a:latin typeface="Arial - 26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6500" y="5232400"/>
            <a:ext cx="27178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C13F00"/>
                </a:solidFill>
                <a:latin typeface="Arial - 26"/>
              </a:rPr>
              <a:t>09.16.2011</a:t>
            </a:r>
            <a:endParaRPr lang="en-US" sz="1900">
              <a:solidFill>
                <a:srgbClr val="C13F00"/>
              </a:solidFill>
              <a:latin typeface="Arial - 26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469900"/>
            <a:ext cx="5283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1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100" y="469900"/>
            <a:ext cx="5283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(63 ÷ 4) - 4 × 5 + 3(7-2) 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700" y="1143000"/>
            <a:ext cx="23241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A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500" y="1143000"/>
            <a:ext cx="23241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49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600" y="1638300"/>
            <a:ext cx="2247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B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9400" y="1638300"/>
            <a:ext cx="2247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19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600" y="2159000"/>
            <a:ext cx="2171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C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9400" y="2159000"/>
            <a:ext cx="2171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15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600" y="2654300"/>
            <a:ext cx="22733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D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9400" y="2654300"/>
            <a:ext cx="22733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b="1" smtClean="0">
                <a:solidFill>
                  <a:srgbClr val="000000"/>
                </a:solidFill>
                <a:latin typeface="Arial - 14"/>
              </a:rPr>
              <a:t>53</a:t>
            </a:r>
            <a:endParaRPr lang="en-US" sz="1000" b="1">
              <a:solidFill>
                <a:srgbClr val="000000"/>
              </a:solidFill>
              <a:latin typeface="Arial - 1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444500"/>
            <a:ext cx="4673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Verdana - 18"/>
              </a:rPr>
              <a:t>2</a:t>
            </a:r>
            <a:endParaRPr lang="en-US" sz="1300">
              <a:solidFill>
                <a:srgbClr val="000000"/>
              </a:solidFill>
              <a:latin typeface="Verdana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8400" y="444500"/>
            <a:ext cx="4673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Verdana - 18"/>
              </a:rPr>
              <a:t>9 + 2(7×3) - 92 </a:t>
            </a:r>
            <a:endParaRPr lang="en-US" sz="1300">
              <a:solidFill>
                <a:srgbClr val="000000"/>
              </a:solidFill>
              <a:latin typeface="Verdana - 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19100"/>
            <a:ext cx="4419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Verdana - 18"/>
              </a:rPr>
              <a:t>3</a:t>
            </a:r>
            <a:endParaRPr lang="en-US" sz="1300">
              <a:solidFill>
                <a:srgbClr val="000000"/>
              </a:solidFill>
              <a:latin typeface="Verdana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5700" y="419100"/>
            <a:ext cx="4419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Verdana - 18"/>
              </a:rPr>
              <a:t>-43 + (8 × 11) ÷ 4 </a:t>
            </a:r>
            <a:endParaRPr lang="en-US" sz="1300">
              <a:solidFill>
                <a:srgbClr val="000000"/>
              </a:solidFill>
              <a:latin typeface="Verdana - 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7532254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System - 18"/>
              </a:rPr>
              <a:t>4</a:t>
            </a:r>
            <a:endParaRPr lang="en-US" sz="1300">
              <a:solidFill>
                <a:srgbClr val="000000"/>
              </a:solidFill>
              <a:latin typeface="System - 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0300" y="381000"/>
            <a:ext cx="7532254" cy="8925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smtClean="0">
                <a:solidFill>
                  <a:srgbClr val="000000"/>
                </a:solidFill>
                <a:latin typeface="Tunga - 18"/>
              </a:rPr>
              <a:t>Softball Uniforms Your school softball team has 25 members.</a:t>
            </a:r>
          </a:p>
          <a:p>
            <a:r>
              <a:rPr lang="en-US" sz="1300" smtClean="0">
                <a:solidFill>
                  <a:srgbClr val="000000"/>
                </a:solidFill>
                <a:latin typeface="Tunga - 18"/>
              </a:rPr>
              <a:t>The school contributes $30 toward each $40 uniform. To find how</a:t>
            </a:r>
          </a:p>
          <a:p>
            <a:r>
              <a:rPr lang="en-US" sz="1300" smtClean="0">
                <a:solidFill>
                  <a:srgbClr val="000000"/>
                </a:solidFill>
                <a:latin typeface="Tunga - 18"/>
              </a:rPr>
              <a:t>much money the team needs to raise, evaluate the expression</a:t>
            </a:r>
          </a:p>
          <a:p>
            <a:r>
              <a:rPr lang="en-US" sz="1300" smtClean="0">
                <a:solidFill>
                  <a:srgbClr val="000000"/>
                </a:solidFill>
                <a:latin typeface="Tunga - 18"/>
              </a:rPr>
              <a:t>40   25 - 30   25.</a:t>
            </a:r>
            <a:endParaRPr lang="en-US" sz="1300">
              <a:solidFill>
                <a:srgbClr val="000000"/>
              </a:solidFill>
              <a:latin typeface="Tunga - 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44600" y="1371600"/>
            <a:ext cx="889001" cy="25401"/>
            <a:chOff x="1244600" y="1371600"/>
            <a:chExt cx="889001" cy="25401"/>
          </a:xfrm>
        </p:grpSpPr>
        <p:sp>
          <p:nvSpPr>
            <p:cNvPr id="4" name="Freeform 3"/>
            <p:cNvSpPr/>
            <p:nvPr/>
          </p:nvSpPr>
          <p:spPr>
            <a:xfrm>
              <a:off x="2133600" y="13843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44600" y="1371600"/>
              <a:ext cx="15240" cy="25401"/>
            </a:xfrm>
            <a:custGeom>
              <a:avLst/>
              <a:gdLst/>
              <a:ahLst/>
              <a:cxnLst/>
              <a:rect l="0" t="0" r="0" b="0"/>
              <a:pathLst>
                <a:path w="15240" h="25401">
                  <a:moveTo>
                    <a:pt x="0" y="25400"/>
                  </a:moveTo>
                  <a:lnTo>
                    <a:pt x="13969" y="19050"/>
                  </a:lnTo>
                  <a:lnTo>
                    <a:pt x="15239" y="15239"/>
                  </a:lnTo>
                  <a:lnTo>
                    <a:pt x="12700" y="1143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73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5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300" y="1003300"/>
            <a:ext cx="1841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A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2100" y="1003300"/>
            <a:ext cx="1841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-39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574800"/>
            <a:ext cx="1739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B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574800"/>
            <a:ext cx="1739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63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400" y="2286000"/>
            <a:ext cx="17653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C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3200" y="2286000"/>
            <a:ext cx="17653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84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933700"/>
            <a:ext cx="1714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D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8600" y="2933700"/>
            <a:ext cx="17145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96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pic>
        <p:nvPicPr>
          <p:cNvPr id="11" name="Picture 10" descr="clipboard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300" y="304800"/>
            <a:ext cx="3759200" cy="50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00" y="381000"/>
            <a:ext cx="7366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6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0400" y="1079500"/>
            <a:ext cx="1536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A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3200" y="1079500"/>
            <a:ext cx="1536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System - 14"/>
              </a:rPr>
              <a:t>5</a:t>
            </a:r>
            <a:endParaRPr lang="en-US" sz="1000">
              <a:solidFill>
                <a:srgbClr val="000000"/>
              </a:solidFill>
              <a:latin typeface="System - 1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100" y="1625600"/>
            <a:ext cx="1612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B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5900" y="1625600"/>
            <a:ext cx="16129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25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2222500"/>
            <a:ext cx="166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C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222500"/>
            <a:ext cx="166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32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400" y="2882900"/>
            <a:ext cx="1536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D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3200" y="2882900"/>
            <a:ext cx="1536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Tunga - 14"/>
              </a:rPr>
              <a:t>50</a:t>
            </a:r>
            <a:endParaRPr lang="en-US" sz="1000">
              <a:solidFill>
                <a:srgbClr val="000000"/>
              </a:solidFill>
              <a:latin typeface="Tunga - 14"/>
            </a:endParaRPr>
          </a:p>
        </p:txBody>
      </p:sp>
      <p:pic>
        <p:nvPicPr>
          <p:cNvPr id="11" name="Picture 10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700" y="254000"/>
            <a:ext cx="4432300" cy="584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Custom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1" baseType="lpstr">
      <vt:lpstr>Arial</vt:lpstr>
      <vt:lpstr>Comic Sans MS - 36</vt:lpstr>
      <vt:lpstr>Comic Sans MS - 24</vt:lpstr>
      <vt:lpstr>Arial - 26</vt:lpstr>
      <vt:lpstr>Arial - 14</vt:lpstr>
      <vt:lpstr>Verdana - 18</vt:lpstr>
      <vt:lpstr>System - 18</vt:lpstr>
      <vt:lpstr>Tunga - 18</vt:lpstr>
      <vt:lpstr>Calibri</vt:lpstr>
      <vt:lpstr>System - 14</vt:lpstr>
      <vt:lpstr>Tunga - 14</vt:lpstr>
      <vt:lpstr>System - 24</vt:lpstr>
      <vt:lpstr>System - 36</vt:lpstr>
      <vt:lpstr>Algerian - 36</vt:lpstr>
      <vt:lpstr>Comic Sans MS - 16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2011-09-16T17:18:36Z</dcterms:created>
  <dcterms:modified xsi:type="dcterms:W3CDTF">2011-09-16T17:18:39Z</dcterms:modified>
</cp:coreProperties>
</file>