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160000" cy="8788400"/>
  <p:notesSz cx="6858000" cy="9144000"/>
  <p:embeddedFontLst>
    <p:embeddedFont>
      <p:font typeface="Calibri" pitchFamily="34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30102"/>
            <a:ext cx="8636000" cy="1883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80094"/>
            <a:ext cx="7112000" cy="22459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51945"/>
            <a:ext cx="2286000" cy="74986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351945"/>
            <a:ext cx="6688667" cy="74986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5647363"/>
            <a:ext cx="8636000" cy="17454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3724899"/>
            <a:ext cx="8636000" cy="192246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2050628"/>
            <a:ext cx="4487333" cy="579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2050628"/>
            <a:ext cx="4487333" cy="5799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967219"/>
            <a:ext cx="4489098" cy="8198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787062"/>
            <a:ext cx="4489098" cy="5063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967219"/>
            <a:ext cx="4490861" cy="8198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2787062"/>
            <a:ext cx="4490861" cy="50635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49908"/>
            <a:ext cx="3342570" cy="148914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349910"/>
            <a:ext cx="5679722" cy="75006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1839056"/>
            <a:ext cx="3342570" cy="60115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6151880"/>
            <a:ext cx="6096000" cy="7262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785260"/>
            <a:ext cx="6096000" cy="5273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6878144"/>
            <a:ext cx="6096000" cy="10314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1944"/>
            <a:ext cx="9144000" cy="1464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050628"/>
            <a:ext cx="9144000" cy="5799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1" y="8145547"/>
            <a:ext cx="2370667" cy="46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723AD-CBD3-40B7-A15F-79050ACFDA13}" type="datetimeFigureOut">
              <a:rPr lang="en-US" smtClean="0"/>
              <a:t>11/14/2011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5" y="8145547"/>
            <a:ext cx="3217333" cy="46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4" y="8145547"/>
            <a:ext cx="2370667" cy="4679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6ED69-4C59-4764-9154-E2325A5F771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500" y="1193800"/>
            <a:ext cx="9779000" cy="30008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Comprehensive Algebra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Continuation of Compound Inequalities  November 14, 2011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Today is a  A  day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 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2070100"/>
            <a:ext cx="71882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Warm Up</a:t>
            </a: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Write and graph the inequality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29000" y="0"/>
            <a:ext cx="7112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Continuation of Compound Inequalities and Solving Inequalities with Two Variables</a:t>
            </a:r>
          </a:p>
          <a:p>
            <a:endParaRPr lang="en-US" sz="2700" smtClean="0">
              <a:solidFill>
                <a:srgbClr val="0000FF"/>
              </a:solidFill>
              <a:latin typeface="Comic Sans MS - 36"/>
            </a:endParaRPr>
          </a:p>
          <a:p>
            <a:r>
              <a:rPr lang="en-US" sz="2700" smtClean="0">
                <a:solidFill>
                  <a:srgbClr val="0000FF"/>
                </a:solidFill>
                <a:latin typeface="Comic Sans MS - 36"/>
              </a:rPr>
              <a:t>November 14, 2011</a:t>
            </a:r>
            <a:endParaRPr lang="en-US" sz="2700">
              <a:solidFill>
                <a:srgbClr val="0000FF"/>
              </a:solidFill>
              <a:latin typeface="Comic Sans MS - 36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3500" y="3860800"/>
            <a:ext cx="10185400" cy="3847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900" smtClean="0">
                <a:solidFill>
                  <a:srgbClr val="000000"/>
                </a:solidFill>
                <a:latin typeface="Arial - 26"/>
              </a:rPr>
              <a:t>1.)  All real numbers that are less than -2 or greater than or equal to 2  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" y="5384800"/>
            <a:ext cx="10007600" cy="66172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mtClean="0"/>
          </a:p>
          <a:p>
            <a:r>
              <a:rPr lang="en-US" smtClean="0"/>
              <a:t>2</a:t>
            </a:r>
            <a:r>
              <a:rPr lang="en-US" sz="1900" smtClean="0">
                <a:solidFill>
                  <a:srgbClr val="000000"/>
                </a:solidFill>
                <a:latin typeface="Arial - 26"/>
              </a:rPr>
              <a:t>.)  All real numbers that are greater than or equal to -3 and less than 4.</a:t>
            </a:r>
            <a:endParaRPr lang="en-US" sz="1900">
              <a:solidFill>
                <a:srgbClr val="000000"/>
              </a:solidFill>
              <a:latin typeface="Arial - 2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19100"/>
            <a:ext cx="497840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Solving Compound Inequalities: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Example 2: 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2 &lt; x + 5 &lt; 9        Graph your Solution.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8300" y="508000"/>
            <a:ext cx="2184400" cy="7848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Example 3:</a:t>
            </a:r>
          </a:p>
          <a:p>
            <a:endParaRPr lang="en-US" sz="1500" smtClean="0">
              <a:solidFill>
                <a:srgbClr val="000000"/>
              </a:solidFill>
              <a:latin typeface="Arial - 20"/>
            </a:endParaRPr>
          </a:p>
          <a:p>
            <a:r>
              <a:rPr lang="en-US" sz="1500" smtClean="0">
                <a:solidFill>
                  <a:srgbClr val="000000"/>
                </a:solidFill>
                <a:latin typeface="Arial - 20"/>
              </a:rPr>
              <a:t>-6 &lt; 3n + 9 &lt; 21</a:t>
            </a:r>
            <a:endParaRPr lang="en-US" sz="1500">
              <a:solidFill>
                <a:srgbClr val="000000"/>
              </a:solidFill>
              <a:latin typeface="Arial - 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17500"/>
            <a:ext cx="23876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Example 4: 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-5 </a:t>
            </a:r>
            <a:r>
              <a:rPr lang="en-US" smtClean="0">
                <a:solidFill>
                  <a:srgbClr val="000000"/>
                </a:solidFill>
                <a:latin typeface="Lucida Sans Unicode - 24"/>
              </a:rPr>
              <a:t>≤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 -x - 3 </a:t>
            </a:r>
            <a:r>
              <a:rPr lang="en-US" smtClean="0">
                <a:solidFill>
                  <a:srgbClr val="000000"/>
                </a:solidFill>
                <a:latin typeface="Lucida Sans Unicode - 24"/>
              </a:rPr>
              <a:t>≤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 2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84200"/>
            <a:ext cx="3251200" cy="107721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Example 5: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2x + 3 &lt; 9 </a:t>
            </a:r>
            <a:r>
              <a:rPr lang="en-US" sz="1600" i="1" smtClean="0">
                <a:solidFill>
                  <a:srgbClr val="000000"/>
                </a:solidFill>
                <a:latin typeface="Arial - 22"/>
              </a:rPr>
              <a:t>or 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3x - 6 &gt; 12</a:t>
            </a:r>
          </a:p>
          <a:p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44500"/>
            <a:ext cx="4292600" cy="378565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You try!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3.) -7 &lt; x + 5 &lt; 4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pl-PL" smtClean="0">
                <a:solidFill>
                  <a:srgbClr val="000000"/>
                </a:solidFill>
                <a:latin typeface="Arial - 24"/>
              </a:rPr>
              <a:t>4.) -7 &lt; -z - 1 &lt; 3</a:t>
            </a: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endParaRPr lang="en-US" smtClean="0">
              <a:solidFill>
                <a:srgbClr val="000000"/>
              </a:solidFill>
              <a:latin typeface="Arial - 24"/>
            </a:endParaRPr>
          </a:p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5.) 4c + 1 </a:t>
            </a:r>
            <a:r>
              <a:rPr lang="en-US" smtClean="0">
                <a:solidFill>
                  <a:srgbClr val="000000"/>
                </a:solidFill>
                <a:latin typeface="Lucida Sans Unicode - 24"/>
              </a:rPr>
              <a:t>≤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 -3 </a:t>
            </a:r>
            <a:r>
              <a:rPr lang="en-US" i="1" smtClean="0">
                <a:solidFill>
                  <a:srgbClr val="000000"/>
                </a:solidFill>
                <a:latin typeface="Arial - 24"/>
              </a:rPr>
              <a:t>or </a:t>
            </a:r>
            <a:r>
              <a:rPr lang="en-US" smtClean="0">
                <a:solidFill>
                  <a:srgbClr val="000000"/>
                </a:solidFill>
                <a:latin typeface="Arial - 24"/>
              </a:rPr>
              <a:t>5c - 3 &gt; 17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100" y="381000"/>
            <a:ext cx="8534400" cy="156966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Example 6: The Mars Exploration Rovers </a:t>
            </a:r>
            <a:r>
              <a:rPr lang="en-US" sz="1600" i="1" smtClean="0">
                <a:solidFill>
                  <a:srgbClr val="000000"/>
                </a:solidFill>
                <a:latin typeface="Arial - 22"/>
              </a:rPr>
              <a:t>Opportunity 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and </a:t>
            </a:r>
            <a:r>
              <a:rPr lang="en-US" sz="1600" i="1" smtClean="0">
                <a:solidFill>
                  <a:srgbClr val="000000"/>
                </a:solidFill>
                <a:latin typeface="Arial - 22"/>
              </a:rPr>
              <a:t>Spirit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 are robots that were sent to Mars in 2003 in order to gather geological data about the planet.  The temperature at the landing sites of the robots can range from -100</a:t>
            </a:r>
            <a:r>
              <a:rPr lang="en-US" sz="1600" smtClean="0">
                <a:solidFill>
                  <a:srgbClr val="000000"/>
                </a:solidFill>
                <a:latin typeface="Lucida Sans Unicode - 22"/>
              </a:rPr>
              <a:t>℃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 to 0</a:t>
            </a:r>
            <a:r>
              <a:rPr lang="en-US" sz="1600" smtClean="0">
                <a:solidFill>
                  <a:srgbClr val="000000"/>
                </a:solidFill>
                <a:latin typeface="Lucida Sans Unicode - 22"/>
              </a:rPr>
              <a:t>℃</a:t>
            </a:r>
            <a:r>
              <a:rPr lang="en-US" sz="1600" smtClean="0">
                <a:solidFill>
                  <a:srgbClr val="000000"/>
                </a:solidFill>
                <a:latin typeface="Arial - 22"/>
              </a:rPr>
              <a:t>.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Write a compound inequality that describes the possible temperatures (in degrees Fahrenheit) at a landing site.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  <p:pic>
        <p:nvPicPr>
          <p:cNvPr id="3" name="Picture 2" descr="Mars - spirit beholds bumpy boulder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0" y="3886200"/>
            <a:ext cx="3512311" cy="2611628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4" name="TextBox 3"/>
          <p:cNvSpPr txBox="1"/>
          <p:nvPr/>
        </p:nvSpPr>
        <p:spPr>
          <a:xfrm>
            <a:off x="279400" y="3911600"/>
            <a:ext cx="2794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>
                <a:solidFill>
                  <a:srgbClr val="000000"/>
                </a:solidFill>
                <a:latin typeface="Arial - 24"/>
              </a:rPr>
              <a:t>Use the formula  </a:t>
            </a:r>
            <a:endParaRPr lang="en-US">
              <a:solidFill>
                <a:srgbClr val="000000"/>
              </a:solidFill>
              <a:latin typeface="Arial - 24"/>
            </a:endParaRPr>
          </a:p>
        </p:txBody>
      </p:sp>
      <p:pic>
        <p:nvPicPr>
          <p:cNvPr id="5" name="Picture 4" descr="NBK-2740-16ed32a.png"/>
          <p:cNvPicPr>
            <a:picLocks/>
          </p:cNvPicPr>
          <p:nvPr/>
        </p:nvPicPr>
        <p:blipFill>
          <a:blip r:embed="rId4" cstate="print">
            <a:clrChange>
              <a:clrFrom>
                <a:srgbClr val="3C3C3C"/>
              </a:clrFrom>
              <a:clrTo>
                <a:srgbClr val="3C3C3C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800" y="2476500"/>
            <a:ext cx="4216400" cy="31623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00" y="419100"/>
            <a:ext cx="5003800" cy="132343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Homework:</a:t>
            </a: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endParaRPr lang="en-US" sz="1600" smtClean="0">
              <a:solidFill>
                <a:srgbClr val="000000"/>
              </a:solidFill>
              <a:latin typeface="Arial - 22"/>
            </a:endParaRPr>
          </a:p>
          <a:p>
            <a:r>
              <a:rPr lang="en-US" sz="1600" smtClean="0">
                <a:solidFill>
                  <a:srgbClr val="000000"/>
                </a:solidFill>
                <a:latin typeface="Arial - 22"/>
              </a:rPr>
              <a:t>Pgs. 384 - 385 (4, 12, 14, 23, and 37)</a:t>
            </a:r>
            <a:endParaRPr lang="en-US" sz="1600">
              <a:solidFill>
                <a:srgbClr val="000000"/>
              </a:solidFill>
              <a:latin typeface="Arial - 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Custom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</vt:lpstr>
      <vt:lpstr>Comic Sans MS - 36</vt:lpstr>
      <vt:lpstr>Arial - 26</vt:lpstr>
      <vt:lpstr>Calibri</vt:lpstr>
      <vt:lpstr>Arial - 22</vt:lpstr>
      <vt:lpstr>Arial - 20</vt:lpstr>
      <vt:lpstr>Arial - 24</vt:lpstr>
      <vt:lpstr>Lucida Sans Unicode - 24</vt:lpstr>
      <vt:lpstr>Lucida Sans Unicode - 22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SMCPS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2011-11-14T18:22:54Z</dcterms:created>
  <dcterms:modified xsi:type="dcterms:W3CDTF">2011-11-14T18:22:56Z</dcterms:modified>
</cp:coreProperties>
</file>